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3" r:id="rId5"/>
  </p:sldIdLst>
  <p:sldSz cx="7200900" cy="10333038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1pPr>
    <a:lvl2pPr marL="478185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2pPr>
    <a:lvl3pPr marL="956371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3pPr>
    <a:lvl4pPr marL="1434556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4pPr>
    <a:lvl5pPr marL="1912742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5pPr>
    <a:lvl6pPr marL="2390927" algn="l" defTabSz="956371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6pPr>
    <a:lvl7pPr marL="2869113" algn="l" defTabSz="956371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7pPr>
    <a:lvl8pPr marL="3347298" algn="l" defTabSz="956371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8pPr>
    <a:lvl9pPr marL="3825484" algn="l" defTabSz="956371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BB222098-D4E0-4BCE-9E19-2D02870A7EEB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7">
          <p15:clr>
            <a:srgbClr val="A4A3A4"/>
          </p15:clr>
        </p15:guide>
        <p15:guide id="2" pos="136">
          <p15:clr>
            <a:srgbClr val="A4A3A4"/>
          </p15:clr>
        </p15:guide>
        <p15:guide id="3" pos="4400">
          <p15:clr>
            <a:srgbClr val="A4A3A4"/>
          </p15:clr>
        </p15:guide>
        <p15:guide id="4" pos="250">
          <p15:clr>
            <a:srgbClr val="A4A3A4"/>
          </p15:clr>
        </p15:guide>
        <p15:guide id="5" pos="42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3185"/>
    <a:srgbClr val="D7E6F5"/>
    <a:srgbClr val="DBE7C3"/>
    <a:srgbClr val="333399"/>
    <a:srgbClr val="FFFF99"/>
    <a:srgbClr val="FFCCFF"/>
    <a:srgbClr val="CCECFF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79" autoAdjust="0"/>
    <p:restoredTop sz="99259" autoAdjust="0"/>
  </p:normalViewPr>
  <p:slideViewPr>
    <p:cSldViewPr>
      <p:cViewPr varScale="1">
        <p:scale>
          <a:sx n="74" d="100"/>
          <a:sy n="74" d="100"/>
        </p:scale>
        <p:origin x="612" y="84"/>
      </p:cViewPr>
      <p:guideLst>
        <p:guide orient="horz" pos="147"/>
        <p:guide pos="136"/>
        <p:guide pos="4400"/>
        <p:guide pos="250"/>
        <p:guide pos="42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49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06613" y="746125"/>
            <a:ext cx="259397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8" y="4721225"/>
            <a:ext cx="5444806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4"/>
            <a:ext cx="29502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49" y="9440864"/>
            <a:ext cx="29502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F7734D4-AAF9-45DA-AC00-51746A041A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158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78185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56371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434556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912742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390927" algn="l" defTabSz="95637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869113" algn="l" defTabSz="95637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47298" algn="l" defTabSz="95637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25484" algn="l" defTabSz="95637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5ED59-79AC-4E42-A114-5CBF4A3051CF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08200" y="746125"/>
            <a:ext cx="2595563" cy="3729038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40068" y="3209342"/>
            <a:ext cx="6120765" cy="221550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80135" y="5855389"/>
            <a:ext cx="5040630" cy="2640665"/>
          </a:xfrm>
        </p:spPr>
        <p:txBody>
          <a:bodyPr/>
          <a:lstStyle>
            <a:lvl1pPr marL="0" indent="0" algn="ctr">
              <a:buNone/>
              <a:defRPr/>
            </a:lvl1pPr>
            <a:lvl2pPr marL="478185" indent="0" algn="ctr">
              <a:buNone/>
              <a:defRPr/>
            </a:lvl2pPr>
            <a:lvl3pPr marL="956371" indent="0" algn="ctr">
              <a:buNone/>
              <a:defRPr/>
            </a:lvl3pPr>
            <a:lvl4pPr marL="1434556" indent="0" algn="ctr">
              <a:buNone/>
              <a:defRPr/>
            </a:lvl4pPr>
            <a:lvl5pPr marL="1912742" indent="0" algn="ctr">
              <a:buNone/>
              <a:defRPr/>
            </a:lvl5pPr>
            <a:lvl6pPr marL="2390927" indent="0" algn="ctr">
              <a:buNone/>
              <a:defRPr/>
            </a:lvl6pPr>
            <a:lvl7pPr marL="2869113" indent="0" algn="ctr">
              <a:buNone/>
              <a:defRPr/>
            </a:lvl7pPr>
            <a:lvl8pPr marL="3347298" indent="0" algn="ctr">
              <a:buNone/>
              <a:defRPr/>
            </a:lvl8pPr>
            <a:lvl9pPr marL="3825484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ABFBC-6457-4A9C-AA2A-C0752E925C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3A898-E55B-4CBF-9564-EEE688B98E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2" y="414399"/>
            <a:ext cx="1620203" cy="881537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60045" y="414399"/>
            <a:ext cx="4700588" cy="881537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D35A1-888F-4CED-A398-3EB41438C42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262D3-39E1-4948-A2B5-AB70A0BFDB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405" y="6639335"/>
            <a:ext cx="6120765" cy="2052257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68405" y="4378984"/>
            <a:ext cx="6120765" cy="2260353"/>
          </a:xfrm>
        </p:spPr>
        <p:txBody>
          <a:bodyPr anchor="b"/>
          <a:lstStyle>
            <a:lvl1pPr marL="0" indent="0">
              <a:buNone/>
              <a:defRPr sz="2100"/>
            </a:lvl1pPr>
            <a:lvl2pPr marL="478185" indent="0">
              <a:buNone/>
              <a:defRPr sz="1900"/>
            </a:lvl2pPr>
            <a:lvl3pPr marL="956371" indent="0">
              <a:buNone/>
              <a:defRPr sz="1700"/>
            </a:lvl3pPr>
            <a:lvl4pPr marL="1434556" indent="0">
              <a:buNone/>
              <a:defRPr sz="1500"/>
            </a:lvl4pPr>
            <a:lvl5pPr marL="1912742" indent="0">
              <a:buNone/>
              <a:defRPr sz="1500"/>
            </a:lvl5pPr>
            <a:lvl6pPr marL="2390927" indent="0">
              <a:buNone/>
              <a:defRPr sz="1500"/>
            </a:lvl6pPr>
            <a:lvl7pPr marL="2869113" indent="0">
              <a:buNone/>
              <a:defRPr sz="1500"/>
            </a:lvl7pPr>
            <a:lvl8pPr marL="3347298" indent="0">
              <a:buNone/>
              <a:defRPr sz="1500"/>
            </a:lvl8pPr>
            <a:lvl9pPr marL="3825484" indent="0">
              <a:buNone/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7D09-3587-4934-840D-4CACABC589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60045" y="2411043"/>
            <a:ext cx="3160395" cy="681873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80460" y="2411043"/>
            <a:ext cx="3160395" cy="681873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5C877-48B7-4CEE-876E-13F03A86A4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0045" y="2312376"/>
            <a:ext cx="3182065" cy="96513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185" indent="0">
              <a:buNone/>
              <a:defRPr sz="2100" b="1"/>
            </a:lvl2pPr>
            <a:lvl3pPr marL="956371" indent="0">
              <a:buNone/>
              <a:defRPr sz="1900" b="1"/>
            </a:lvl3pPr>
            <a:lvl4pPr marL="1434556" indent="0">
              <a:buNone/>
              <a:defRPr sz="1700" b="1"/>
            </a:lvl4pPr>
            <a:lvl5pPr marL="1912742" indent="0">
              <a:buNone/>
              <a:defRPr sz="1700" b="1"/>
            </a:lvl5pPr>
            <a:lvl6pPr marL="2390927" indent="0">
              <a:buNone/>
              <a:defRPr sz="1700" b="1"/>
            </a:lvl6pPr>
            <a:lvl7pPr marL="2869113" indent="0">
              <a:buNone/>
              <a:defRPr sz="1700" b="1"/>
            </a:lvl7pPr>
            <a:lvl8pPr marL="3347298" indent="0">
              <a:buNone/>
              <a:defRPr sz="1700" b="1"/>
            </a:lvl8pPr>
            <a:lvl9pPr marL="3825484" indent="0">
              <a:buNone/>
              <a:defRPr sz="17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0045" y="3277512"/>
            <a:ext cx="3182065" cy="595226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658793" y="2312376"/>
            <a:ext cx="3182064" cy="96513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185" indent="0">
              <a:buNone/>
              <a:defRPr sz="2100" b="1"/>
            </a:lvl2pPr>
            <a:lvl3pPr marL="956371" indent="0">
              <a:buNone/>
              <a:defRPr sz="1900" b="1"/>
            </a:lvl3pPr>
            <a:lvl4pPr marL="1434556" indent="0">
              <a:buNone/>
              <a:defRPr sz="1700" b="1"/>
            </a:lvl4pPr>
            <a:lvl5pPr marL="1912742" indent="0">
              <a:buNone/>
              <a:defRPr sz="1700" b="1"/>
            </a:lvl5pPr>
            <a:lvl6pPr marL="2390927" indent="0">
              <a:buNone/>
              <a:defRPr sz="1700" b="1"/>
            </a:lvl6pPr>
            <a:lvl7pPr marL="2869113" indent="0">
              <a:buNone/>
              <a:defRPr sz="1700" b="1"/>
            </a:lvl7pPr>
            <a:lvl8pPr marL="3347298" indent="0">
              <a:buNone/>
              <a:defRPr sz="1700" b="1"/>
            </a:lvl8pPr>
            <a:lvl9pPr marL="3825484" indent="0">
              <a:buNone/>
              <a:defRPr sz="17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658793" y="3277512"/>
            <a:ext cx="3182064" cy="595226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0C6CC-794F-4596-8960-53EB6421B3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774B-FFC8-4AD8-A683-F3D0DE6924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F35E4-DF4D-4315-90B8-BF673944D1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45" y="410811"/>
            <a:ext cx="2368630" cy="175087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15352" y="410811"/>
            <a:ext cx="4025503" cy="881896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0045" y="2161687"/>
            <a:ext cx="2368630" cy="7068085"/>
          </a:xfrm>
        </p:spPr>
        <p:txBody>
          <a:bodyPr/>
          <a:lstStyle>
            <a:lvl1pPr marL="0" indent="0">
              <a:buNone/>
              <a:defRPr sz="1500"/>
            </a:lvl1pPr>
            <a:lvl2pPr marL="478185" indent="0">
              <a:buNone/>
              <a:defRPr sz="1300"/>
            </a:lvl2pPr>
            <a:lvl3pPr marL="956371" indent="0">
              <a:buNone/>
              <a:defRPr sz="1000"/>
            </a:lvl3pPr>
            <a:lvl4pPr marL="1434556" indent="0">
              <a:buNone/>
              <a:defRPr sz="900"/>
            </a:lvl4pPr>
            <a:lvl5pPr marL="1912742" indent="0">
              <a:buNone/>
              <a:defRPr sz="900"/>
            </a:lvl5pPr>
            <a:lvl6pPr marL="2390927" indent="0">
              <a:buNone/>
              <a:defRPr sz="900"/>
            </a:lvl6pPr>
            <a:lvl7pPr marL="2869113" indent="0">
              <a:buNone/>
              <a:defRPr sz="900"/>
            </a:lvl7pPr>
            <a:lvl8pPr marL="3347298" indent="0">
              <a:buNone/>
              <a:defRPr sz="900"/>
            </a:lvl8pPr>
            <a:lvl9pPr marL="382548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726D3-3E89-497E-9FB1-DA13FA0C3C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844" y="7233127"/>
            <a:ext cx="4320540" cy="85391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11844" y="923874"/>
            <a:ext cx="4320540" cy="6199823"/>
          </a:xfrm>
        </p:spPr>
        <p:txBody>
          <a:bodyPr/>
          <a:lstStyle>
            <a:lvl1pPr marL="0" indent="0">
              <a:buNone/>
              <a:defRPr sz="3300"/>
            </a:lvl1pPr>
            <a:lvl2pPr marL="478185" indent="0">
              <a:buNone/>
              <a:defRPr sz="2900"/>
            </a:lvl2pPr>
            <a:lvl3pPr marL="956371" indent="0">
              <a:buNone/>
              <a:defRPr sz="2500"/>
            </a:lvl3pPr>
            <a:lvl4pPr marL="1434556" indent="0">
              <a:buNone/>
              <a:defRPr sz="2100"/>
            </a:lvl4pPr>
            <a:lvl5pPr marL="1912742" indent="0">
              <a:buNone/>
              <a:defRPr sz="2100"/>
            </a:lvl5pPr>
            <a:lvl6pPr marL="2390927" indent="0">
              <a:buNone/>
              <a:defRPr sz="2100"/>
            </a:lvl6pPr>
            <a:lvl7pPr marL="2869113" indent="0">
              <a:buNone/>
              <a:defRPr sz="2100"/>
            </a:lvl7pPr>
            <a:lvl8pPr marL="3347298" indent="0">
              <a:buNone/>
              <a:defRPr sz="2100"/>
            </a:lvl8pPr>
            <a:lvl9pPr marL="3825484" indent="0">
              <a:buNone/>
              <a:defRPr sz="21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11844" y="8087038"/>
            <a:ext cx="4320540" cy="1212697"/>
          </a:xfrm>
        </p:spPr>
        <p:txBody>
          <a:bodyPr/>
          <a:lstStyle>
            <a:lvl1pPr marL="0" indent="0">
              <a:buNone/>
              <a:defRPr sz="1500"/>
            </a:lvl1pPr>
            <a:lvl2pPr marL="478185" indent="0">
              <a:buNone/>
              <a:defRPr sz="1300"/>
            </a:lvl2pPr>
            <a:lvl3pPr marL="956371" indent="0">
              <a:buNone/>
              <a:defRPr sz="1000"/>
            </a:lvl3pPr>
            <a:lvl4pPr marL="1434556" indent="0">
              <a:buNone/>
              <a:defRPr sz="900"/>
            </a:lvl4pPr>
            <a:lvl5pPr marL="1912742" indent="0">
              <a:buNone/>
              <a:defRPr sz="900"/>
            </a:lvl5pPr>
            <a:lvl6pPr marL="2390927" indent="0">
              <a:buNone/>
              <a:defRPr sz="900"/>
            </a:lvl6pPr>
            <a:lvl7pPr marL="2869113" indent="0">
              <a:buNone/>
              <a:defRPr sz="900"/>
            </a:lvl7pPr>
            <a:lvl8pPr marL="3347298" indent="0">
              <a:buNone/>
              <a:defRPr sz="900"/>
            </a:lvl8pPr>
            <a:lvl9pPr marL="382548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8B19E-0884-44B5-A8D9-98AD73EB09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0045" y="413984"/>
            <a:ext cx="6480810" cy="1722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637" tIns="47819" rIns="95637" bIns="478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45" y="2411043"/>
            <a:ext cx="6480810" cy="681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637" tIns="47819" rIns="95637" bIns="478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0045" y="9409026"/>
            <a:ext cx="1680210" cy="71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7" tIns="47819" rIns="95637" bIns="47819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0308" y="9409026"/>
            <a:ext cx="2280285" cy="71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7" tIns="47819" rIns="95637" bIns="47819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60645" y="9409026"/>
            <a:ext cx="1680210" cy="71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7" tIns="47819" rIns="95637" bIns="47819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F08EBB55-8EDE-4556-B5C1-BD6EF738D2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78185" algn="ctr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56371" algn="ctr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434556" algn="ctr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912742" algn="ctr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58639" indent="-358639" algn="l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77051" indent="-298866" algn="l" rtl="0" eaLnBrk="0" fontAlgn="base" hangingPunct="0">
        <a:spcBef>
          <a:spcPct val="20000"/>
        </a:spcBef>
        <a:spcAft>
          <a:spcPct val="0"/>
        </a:spcAft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195464" indent="-239093" algn="l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73649" indent="-23909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51835" indent="-239093" algn="l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0020" indent="-239093" algn="l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108206" indent="-239093" algn="l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86391" indent="-239093" algn="l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64577" indent="-239093" algn="l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185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6371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4556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2742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0927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69113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7298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5484" algn="l" defTabSz="956371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nkin.go.jp/section/soudan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96874" y="6837276"/>
            <a:ext cx="6551947" cy="1979988"/>
          </a:xfrm>
          <a:prstGeom prst="rect">
            <a:avLst/>
          </a:prstGeom>
          <a:noFill/>
          <a:ln w="38100">
            <a:solidFill>
              <a:srgbClr val="103185"/>
            </a:solidFill>
            <a:miter lim="800000"/>
            <a:headEnd/>
            <a:tailEnd/>
          </a:ln>
          <a:effectLst/>
        </p:spPr>
        <p:txBody>
          <a:bodyPr lIns="95637" tIns="252000" rIns="95637" bIns="47819" anchor="t" anchorCtr="0"/>
          <a:lstStyle/>
          <a:p>
            <a:pPr indent="180975">
              <a:lnSpc>
                <a:spcPts val="2092"/>
              </a:lnSpc>
              <a:defRPr/>
            </a:pPr>
            <a:endParaRPr lang="en-US" altLang="ja-JP" sz="1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054" name="Rectangle 16"/>
          <p:cNvSpPr>
            <a:spLocks noChangeArrowheads="1"/>
          </p:cNvSpPr>
          <p:nvPr/>
        </p:nvSpPr>
        <p:spPr bwMode="auto">
          <a:xfrm>
            <a:off x="315329" y="8801081"/>
            <a:ext cx="6669497" cy="577922"/>
          </a:xfrm>
          <a:prstGeom prst="rect">
            <a:avLst/>
          </a:prstGeom>
          <a:noFill/>
          <a:ln w="19050">
            <a:noFill/>
            <a:prstDash val="sysDot"/>
            <a:miter lim="800000"/>
            <a:headEnd/>
            <a:tailEnd/>
          </a:ln>
        </p:spPr>
        <p:txBody>
          <a:bodyPr wrap="none" lIns="95637" tIns="47819" rIns="95637" bIns="47819" anchor="ctr"/>
          <a:lstStyle/>
          <a:p>
            <a:r>
              <a:rPr lang="ja-JP" altLang="en-US" sz="1600" b="1" dirty="0">
                <a:latin typeface="ＭＳ Ｐ明朝" charset="-128"/>
                <a:ea typeface="ＭＳ Ｐ明朝" charset="-128"/>
              </a:rPr>
              <a:t>　</a:t>
            </a:r>
            <a:endParaRPr lang="en-US" altLang="ja-JP" sz="1600" b="1" dirty="0">
              <a:latin typeface="ＭＳ Ｐ明朝" charset="-128"/>
              <a:ea typeface="ＭＳ Ｐ明朝" charset="-128"/>
            </a:endParaRPr>
          </a:p>
          <a:p>
            <a:r>
              <a:rPr lang="en-US" altLang="ja-JP" sz="1600" dirty="0"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1600" dirty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</a:rPr>
              <a:t>ご不明</a:t>
            </a:r>
            <a:r>
              <a:rPr lang="ja-JP" altLang="en-US" sz="1600" dirty="0">
                <a:latin typeface="メイリオ" pitchFamily="50" charset="-128"/>
                <a:ea typeface="メイリオ" pitchFamily="50" charset="-128"/>
              </a:rPr>
              <a:t>な点は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600" b="1" u="sng" dirty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  <a:hlinkClick r:id="rId3"/>
              </a:rPr>
              <a:t>日本年金機構の年金事務所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</a:rPr>
              <a:t>へ</a:t>
            </a:r>
            <a:r>
              <a:rPr lang="ja-JP" altLang="en-US" sz="1600" dirty="0">
                <a:latin typeface="メイリオ" pitchFamily="50" charset="-128"/>
                <a:ea typeface="メイリオ" pitchFamily="50" charset="-128"/>
              </a:rPr>
              <a:t>お問い合わせください。</a:t>
            </a:r>
            <a:endParaRPr lang="en-US" altLang="ja-JP" sz="1600" dirty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600" dirty="0">
                <a:latin typeface="メイリオ" pitchFamily="50" charset="-128"/>
                <a:ea typeface="メイリオ" pitchFamily="50" charset="-128"/>
              </a:rPr>
              <a:t>　　　　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 l="50655" t="50763" r="4465" b="32666"/>
          <a:stretch>
            <a:fillRect/>
          </a:stretch>
        </p:blipFill>
        <p:spPr bwMode="auto">
          <a:xfrm>
            <a:off x="3902155" y="9520938"/>
            <a:ext cx="2261952" cy="518561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39" name="正方形/長方形 38"/>
          <p:cNvSpPr/>
          <p:nvPr/>
        </p:nvSpPr>
        <p:spPr>
          <a:xfrm>
            <a:off x="3093740" y="8405554"/>
            <a:ext cx="2771775" cy="270000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36000" anchor="ctr"/>
          <a:lstStyle/>
          <a:p>
            <a:pPr algn="ctr">
              <a:defRPr/>
            </a:pPr>
            <a:r>
              <a:rPr lang="ja-JP" altLang="en-US" sz="1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○○○○○○会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5865515" y="8393177"/>
            <a:ext cx="719992" cy="288000"/>
          </a:xfrm>
          <a:prstGeom prst="roundRect">
            <a:avLst>
              <a:gd name="adj" fmla="val 3872"/>
            </a:avLst>
          </a:prstGeom>
          <a:solidFill>
            <a:srgbClr val="103185"/>
          </a:solidFill>
          <a:ln>
            <a:noFill/>
          </a:ln>
          <a:effectLst>
            <a:outerShdw blurRad="76200" dist="508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anchor="ctr"/>
          <a:lstStyle/>
          <a:p>
            <a:pPr algn="ctr">
              <a:defRPr/>
            </a:pPr>
            <a:r>
              <a:rPr lang="ja-JP" altLang="en-US" sz="1600" b="1" dirty="0"/>
              <a:t> 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 索</a:t>
            </a:r>
          </a:p>
        </p:txBody>
      </p:sp>
      <p:sp>
        <p:nvSpPr>
          <p:cNvPr id="30" name="正方形/長方形 13"/>
          <p:cNvSpPr>
            <a:spLocks noChangeArrowheads="1"/>
          </p:cNvSpPr>
          <p:nvPr/>
        </p:nvSpPr>
        <p:spPr bwMode="auto">
          <a:xfrm>
            <a:off x="279325" y="3171238"/>
            <a:ext cx="6705501" cy="55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5637" tIns="47819" rIns="94131" bIns="47819"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障害</a:t>
            </a:r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基礎年金・障害厚生年金の</a:t>
            </a: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「眼の障害</a:t>
            </a:r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」</a:t>
            </a: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に係る障害認定基準見直し</a:t>
            </a:r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に伴い</a:t>
            </a: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、診断書</a:t>
            </a:r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の様式</a:t>
            </a: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下記</a:t>
            </a:r>
            <a:r>
              <a:rPr lang="ja-JP" altLang="en-US" sz="13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のとおり改正します。</a:t>
            </a:r>
            <a:endParaRPr lang="en-US" altLang="ja-JP" sz="13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95260" y="204855"/>
            <a:ext cx="6673542" cy="4971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95637" tIns="47819" rIns="95637" bIns="47819" anchor="ctr"/>
          <a:lstStyle/>
          <a:p>
            <a:pPr algn="ctr">
              <a:lnSpc>
                <a:spcPct val="110000"/>
              </a:lnSpc>
              <a:defRPr/>
            </a:pP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障害年金の診断書（眼の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障害用）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を作成する医師の皆さまへ</a:t>
            </a: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524686" y="6651409"/>
            <a:ext cx="6235354" cy="151402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5637" tIns="252000" rIns="95637" bIns="47819" anchor="t" anchorCtr="0"/>
          <a:lstStyle/>
          <a:p>
            <a:pPr indent="180975" algn="ctr">
              <a:lnSpc>
                <a:spcPts val="2092"/>
              </a:lnSpc>
              <a:defRPr/>
            </a:pPr>
            <a:r>
              <a:rPr lang="ja-JP" altLang="en-US" sz="1600" b="1" spc="157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「改正後の診断書（眼の障害用）」</a:t>
            </a:r>
            <a:r>
              <a:rPr lang="ja-JP" altLang="en-US" sz="1600" b="1" spc="157" dirty="0" smtClean="0">
                <a:latin typeface="メイリオ" pitchFamily="50" charset="-128"/>
                <a:ea typeface="メイリオ" pitchFamily="50" charset="-128"/>
              </a:rPr>
              <a:t>を</a:t>
            </a:r>
            <a:r>
              <a:rPr lang="ja-JP" altLang="en-US" sz="1600" b="1" spc="157" dirty="0">
                <a:latin typeface="メイリオ" pitchFamily="50" charset="-128"/>
                <a:ea typeface="メイリオ" pitchFamily="50" charset="-128"/>
              </a:rPr>
              <a:t>作成する際は、</a:t>
            </a:r>
            <a:endParaRPr lang="en-US" altLang="ja-JP" sz="1600" b="1" spc="157" dirty="0">
              <a:latin typeface="メイリオ" pitchFamily="50" charset="-128"/>
              <a:ea typeface="メイリオ" pitchFamily="50" charset="-128"/>
            </a:endParaRPr>
          </a:p>
          <a:p>
            <a:pPr marL="180975" algn="ctr">
              <a:lnSpc>
                <a:spcPts val="2500"/>
              </a:lnSpc>
              <a:defRPr/>
            </a:pP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○○○○○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</a:t>
            </a:r>
            <a:r>
              <a:rPr lang="ja-JP" altLang="en-US" sz="1600" b="1" spc="105" dirty="0" smtClean="0">
                <a:latin typeface="メイリオ" pitchFamily="50" charset="-128"/>
                <a:ea typeface="メイリオ" pitchFamily="50" charset="-128"/>
              </a:rPr>
              <a:t>会ホームページに掲載の</a:t>
            </a:r>
            <a:endParaRPr lang="en-US" altLang="ja-JP" sz="1600" b="1" spc="105" dirty="0" smtClean="0">
              <a:latin typeface="メイリオ" pitchFamily="50" charset="-128"/>
              <a:ea typeface="メイリオ" pitchFamily="50" charset="-128"/>
            </a:endParaRPr>
          </a:p>
          <a:p>
            <a:pPr marL="180975" algn="ctr">
              <a:lnSpc>
                <a:spcPts val="2500"/>
              </a:lnSpc>
              <a:defRPr/>
            </a:pPr>
            <a:r>
              <a:rPr lang="ja-JP" altLang="en-US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「診断書</a:t>
            </a:r>
            <a:r>
              <a:rPr lang="ja-JP" altLang="en-US" sz="1600" b="1" spc="105" dirty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作成の留意</a:t>
            </a:r>
            <a:r>
              <a:rPr lang="ja-JP" altLang="en-US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事項</a:t>
            </a:r>
            <a:r>
              <a:rPr lang="en-US" altLang="ja-JP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《</a:t>
            </a:r>
            <a:r>
              <a:rPr lang="ja-JP" altLang="en-US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眼の障害</a:t>
            </a:r>
            <a:r>
              <a:rPr lang="en-US" altLang="ja-JP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》</a:t>
            </a:r>
            <a:r>
              <a:rPr lang="ja-JP" altLang="en-US" sz="1600" b="1" spc="105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」</a:t>
            </a:r>
            <a:r>
              <a:rPr lang="ja-JP" altLang="en-US" sz="1600" b="1" spc="105" dirty="0" smtClean="0">
                <a:latin typeface="メイリオ" pitchFamily="50" charset="-128"/>
                <a:ea typeface="メイリオ" pitchFamily="50" charset="-128"/>
              </a:rPr>
              <a:t>を</a:t>
            </a:r>
            <a:endParaRPr lang="en-US" altLang="ja-JP" sz="1600" b="1" spc="105" dirty="0" smtClean="0">
              <a:latin typeface="メイリオ" pitchFamily="50" charset="-128"/>
              <a:ea typeface="メイリオ" pitchFamily="50" charset="-128"/>
            </a:endParaRPr>
          </a:p>
          <a:p>
            <a:pPr marL="180975" algn="ctr">
              <a:lnSpc>
                <a:spcPts val="2500"/>
              </a:lnSpc>
              <a:defRPr/>
            </a:pPr>
            <a:r>
              <a:rPr lang="ja-JP" altLang="en-US" sz="1600" b="1" spc="105" dirty="0" smtClean="0">
                <a:latin typeface="メイリオ" pitchFamily="50" charset="-128"/>
                <a:ea typeface="メイリオ" pitchFamily="50" charset="-128"/>
              </a:rPr>
              <a:t>ご参照</a:t>
            </a:r>
            <a:r>
              <a:rPr lang="ja-JP" altLang="en-US" sz="1600" b="1" spc="105" dirty="0">
                <a:latin typeface="メイリオ" pitchFamily="50" charset="-128"/>
                <a:ea typeface="メイリオ" pitchFamily="50" charset="-128"/>
              </a:rPr>
              <a:t>ください</a:t>
            </a:r>
            <a:r>
              <a:rPr lang="ja-JP" altLang="en-US" sz="1600" b="1" spc="105" dirty="0" smtClean="0">
                <a:latin typeface="メイリオ" pitchFamily="50" charset="-128"/>
                <a:ea typeface="メイリオ" pitchFamily="50" charset="-128"/>
              </a:rPr>
              <a:t>。</a:t>
            </a:r>
            <a:endParaRPr lang="en-US" altLang="ja-JP" sz="1600" b="1" spc="105" dirty="0" smtClean="0">
              <a:latin typeface="メイリオ" pitchFamily="50" charset="-128"/>
              <a:ea typeface="メイリオ" pitchFamily="50" charset="-128"/>
            </a:endParaRPr>
          </a:p>
          <a:p>
            <a:pPr marL="180975">
              <a:lnSpc>
                <a:spcPts val="2500"/>
              </a:lnSpc>
              <a:defRPr/>
            </a:pP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   → ○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○○○○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○会ホームページ　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・・・・・</a:t>
            </a:r>
            <a:endParaRPr lang="en-US" altLang="ja-JP" sz="1300" spc="105" dirty="0" smtClean="0">
              <a:latin typeface="メイリオ" pitchFamily="50" charset="-128"/>
              <a:ea typeface="メイリオ" pitchFamily="50" charset="-128"/>
            </a:endParaRPr>
          </a:p>
          <a:p>
            <a:pPr marL="180975">
              <a:lnSpc>
                <a:spcPts val="2500"/>
              </a:lnSpc>
              <a:defRPr/>
            </a:pPr>
            <a:r>
              <a:rPr lang="ja-JP" altLang="en-US" sz="1800" b="1" spc="105" dirty="0">
                <a:latin typeface="メイリオ" pitchFamily="50" charset="-128"/>
                <a:ea typeface="メイリオ" pitchFamily="50" charset="-128"/>
              </a:rPr>
              <a:t>　</a:t>
            </a:r>
            <a:r>
              <a:rPr lang="ja-JP" altLang="en-US" sz="1800" b="1" spc="105" dirty="0" smtClean="0">
                <a:latin typeface="メイリオ" pitchFamily="50" charset="-128"/>
                <a:ea typeface="メイリオ" pitchFamily="50" charset="-128"/>
              </a:rPr>
              <a:t>　</a:t>
            </a:r>
            <a:endParaRPr lang="en-US" altLang="ja-JP" sz="1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19075" y="702023"/>
            <a:ext cx="6765751" cy="2268000"/>
          </a:xfrm>
          <a:prstGeom prst="roundRect">
            <a:avLst>
              <a:gd name="adj" fmla="val 6156"/>
            </a:avLst>
          </a:prstGeom>
          <a:solidFill>
            <a:srgbClr val="10318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44000" rIns="180000" bIns="0" anchor="ctr"/>
          <a:lstStyle/>
          <a:p>
            <a:pPr algn="ctr">
              <a:lnSpc>
                <a:spcPts val="3600"/>
              </a:lnSpc>
              <a:defRPr/>
            </a:pPr>
            <a:endParaRPr lang="en-US" altLang="ja-JP" sz="28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>
              <a:lnSpc>
                <a:spcPts val="3600"/>
              </a:lnSpc>
              <a:defRPr/>
            </a:pPr>
            <a:r>
              <a:rPr lang="ja-JP" altLang="en-US" sz="28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国民</a:t>
            </a:r>
            <a:r>
              <a:rPr lang="ja-JP" altLang="en-US" sz="28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年金・厚生年金保険の診断書</a:t>
            </a:r>
            <a:endParaRPr lang="en-US" altLang="ja-JP" sz="28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>
              <a:lnSpc>
                <a:spcPts val="3600"/>
              </a:lnSpc>
              <a:defRPr/>
            </a:pPr>
            <a:r>
              <a:rPr lang="ja-JP" altLang="en-US" sz="28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「眼の障害用」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（様式第</a:t>
            </a:r>
            <a:r>
              <a:rPr lang="en-US" altLang="ja-JP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120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号の</a:t>
            </a:r>
            <a:r>
              <a:rPr lang="en-US" altLang="ja-JP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）</a:t>
            </a:r>
            <a:endParaRPr lang="en-US" altLang="ja-JP" sz="16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  <a:p>
            <a:pPr marL="576000">
              <a:lnSpc>
                <a:spcPts val="3600"/>
              </a:lnSpc>
              <a:defRPr/>
            </a:pPr>
            <a:r>
              <a:rPr lang="ja-JP" altLang="en-US" sz="28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の様式が変わります　　　</a:t>
            </a:r>
            <a:endParaRPr lang="en-US" altLang="ja-JP" sz="3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544241" y="882087"/>
            <a:ext cx="6079874" cy="396000"/>
          </a:xfrm>
          <a:prstGeom prst="roundRect">
            <a:avLst>
              <a:gd name="adj" fmla="val 2195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36154" y="913981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令和４年１月</a:t>
            </a:r>
            <a:r>
              <a:rPr lang="ja-JP" altLang="en-US" sz="2000" b="1" dirty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１日</a:t>
            </a:r>
            <a:r>
              <a:rPr lang="ja-JP" altLang="en-US" sz="2000" b="1" dirty="0" smtClean="0">
                <a:solidFill>
                  <a:srgbClr val="103185"/>
                </a:solidFill>
                <a:latin typeface="メイリオ" pitchFamily="50" charset="-128"/>
                <a:ea typeface="メイリオ" pitchFamily="50" charset="-128"/>
              </a:rPr>
              <a:t>から</a:t>
            </a:r>
            <a:endParaRPr kumimoji="1" lang="ja-JP" altLang="en-US" sz="2000" dirty="0">
              <a:solidFill>
                <a:srgbClr val="103185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9264" y="3875370"/>
            <a:ext cx="6569558" cy="2891740"/>
          </a:xfrm>
          <a:prstGeom prst="rect">
            <a:avLst/>
          </a:prstGeom>
          <a:solidFill>
            <a:srgbClr val="D7E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2" name="正方形/長方形 13"/>
          <p:cNvSpPr>
            <a:spLocks noChangeArrowheads="1"/>
          </p:cNvSpPr>
          <p:nvPr/>
        </p:nvSpPr>
        <p:spPr bwMode="auto">
          <a:xfrm>
            <a:off x="457500" y="4098955"/>
            <a:ext cx="6328949" cy="91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5637" tIns="47819" rIns="94131" bIns="47819">
            <a:spAutoFit/>
          </a:bodyPr>
          <a:lstStyle/>
          <a:p>
            <a:pPr>
              <a:lnSpc>
                <a:spcPts val="3200"/>
              </a:lnSpc>
              <a:defRPr/>
            </a:pP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令和３年１１月１日</a:t>
            </a:r>
            <a:r>
              <a:rPr lang="ja-JP" altLang="en-US" sz="1900" b="1" dirty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以降</a:t>
            </a: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に改正後</a:t>
            </a:r>
            <a:r>
              <a:rPr lang="ja-JP" altLang="en-US" sz="1900" b="1" dirty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の</a:t>
            </a: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様式 を</a:t>
            </a:r>
            <a:r>
              <a:rPr lang="ja-JP" altLang="en-US" sz="1900" b="1" dirty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配布し、</a:t>
            </a:r>
          </a:p>
          <a:p>
            <a:pPr>
              <a:lnSpc>
                <a:spcPts val="3200"/>
              </a:lnSpc>
              <a:defRPr/>
            </a:pP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令和４年１月１日</a:t>
            </a:r>
            <a:r>
              <a:rPr lang="ja-JP" altLang="en-US" sz="1900" b="1" dirty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から新しい様式で</a:t>
            </a: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認定事務</a:t>
            </a:r>
            <a:r>
              <a:rPr lang="ja-JP" altLang="en-US" sz="1900" b="1" dirty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を行います</a:t>
            </a:r>
            <a:r>
              <a:rPr lang="ja-JP" altLang="en-US" sz="1900" b="1" dirty="0" smtClean="0">
                <a:solidFill>
                  <a:srgbClr val="333399"/>
                </a:solidFill>
                <a:latin typeface="メイリオ" pitchFamily="50" charset="-128"/>
                <a:ea typeface="メイリオ" pitchFamily="50" charset="-128"/>
              </a:rPr>
              <a:t>。</a:t>
            </a:r>
            <a:endParaRPr lang="en-US" altLang="ja-JP" sz="1900" dirty="0">
              <a:solidFill>
                <a:srgbClr val="333399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475077" y="4025691"/>
            <a:ext cx="6372000" cy="0"/>
          </a:xfrm>
          <a:prstGeom prst="line">
            <a:avLst/>
          </a:prstGeom>
          <a:ln w="12700">
            <a:solidFill>
              <a:srgbClr val="1031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1784686" y="5196579"/>
            <a:ext cx="5112000" cy="1"/>
          </a:xfrm>
          <a:prstGeom prst="line">
            <a:avLst/>
          </a:prstGeom>
          <a:ln w="12700">
            <a:solidFill>
              <a:srgbClr val="1031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/>
          <p:cNvSpPr/>
          <p:nvPr/>
        </p:nvSpPr>
        <p:spPr>
          <a:xfrm>
            <a:off x="475077" y="5274359"/>
            <a:ext cx="1152000" cy="1116000"/>
          </a:xfrm>
          <a:prstGeom prst="roundRect">
            <a:avLst>
              <a:gd name="adj" fmla="val 22890"/>
            </a:avLst>
          </a:prstGeom>
          <a:solidFill>
            <a:srgbClr val="10318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anchor="ctr"/>
          <a:lstStyle/>
          <a:p>
            <a:pPr algn="ctr">
              <a:lnSpc>
                <a:spcPts val="2300"/>
              </a:lnSpc>
            </a:pP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主な</a:t>
            </a:r>
            <a:endParaRPr lang="en-US" altLang="ja-JP" sz="1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変更点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556077" y="5334372"/>
            <a:ext cx="990000" cy="972108"/>
          </a:xfrm>
          <a:prstGeom prst="roundRect">
            <a:avLst>
              <a:gd name="adj" fmla="val 19008"/>
            </a:avLst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anchor="ctr"/>
          <a:lstStyle/>
          <a:p>
            <a:pPr algn="ctr">
              <a:lnSpc>
                <a:spcPts val="2300"/>
              </a:lnSpc>
            </a:pP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524686" y="6500695"/>
            <a:ext cx="6372000" cy="0"/>
          </a:xfrm>
          <a:prstGeom prst="line">
            <a:avLst/>
          </a:prstGeom>
          <a:ln w="12700">
            <a:solidFill>
              <a:srgbClr val="1031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図 48"/>
          <p:cNvPicPr/>
          <p:nvPr/>
        </p:nvPicPr>
        <p:blipFill>
          <a:blip r:embed="rId5"/>
          <a:stretch>
            <a:fillRect/>
          </a:stretch>
        </p:blipFill>
        <p:spPr>
          <a:xfrm>
            <a:off x="978854" y="9449169"/>
            <a:ext cx="2099842" cy="686228"/>
          </a:xfrm>
          <a:prstGeom prst="rect">
            <a:avLst/>
          </a:prstGeom>
        </p:spPr>
      </p:pic>
      <p:sp>
        <p:nvSpPr>
          <p:cNvPr id="25" name="正方形/長方形 13"/>
          <p:cNvSpPr>
            <a:spLocks noChangeArrowheads="1"/>
          </p:cNvSpPr>
          <p:nvPr/>
        </p:nvSpPr>
        <p:spPr bwMode="auto">
          <a:xfrm>
            <a:off x="1764246" y="5202523"/>
            <a:ext cx="5141016" cy="128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5637" tIns="47819" rIns="94131" bIns="47819">
            <a:spAutoFit/>
          </a:bodyPr>
          <a:lstStyle/>
          <a:p>
            <a:pPr marL="360000" indent="-432000" algn="just">
              <a:lnSpc>
                <a:spcPts val="1883"/>
              </a:lnSpc>
              <a:defRPr/>
            </a:pPr>
            <a:r>
              <a:rPr lang="ja-JP" altLang="en-US" sz="14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</a:rPr>
              <a:t>１．視野障害の項目に、自動視野計による評価について記載できる欄を設けます。</a:t>
            </a:r>
            <a:endParaRPr lang="en-US" altLang="ja-JP" sz="140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</a:endParaRPr>
          </a:p>
          <a:p>
            <a:pPr>
              <a:defRPr/>
            </a:pPr>
            <a:endParaRPr lang="en-US" altLang="ja-JP" sz="140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</a:endParaRPr>
          </a:p>
          <a:p>
            <a:pPr marL="360000" indent="-432000" algn="just">
              <a:lnSpc>
                <a:spcPts val="1883"/>
              </a:lnSpc>
              <a:defRPr/>
            </a:pPr>
            <a:r>
              <a:rPr lang="ja-JP" altLang="en-US" sz="14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</a:rPr>
              <a:t>２．視野障害について、医師による視野図の記入を不要とし、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該当する視野図のコピーを添付していただきます。</a:t>
            </a:r>
            <a:endParaRPr lang="en-US" altLang="ja-JP" sz="16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766251" y="4023938"/>
            <a:ext cx="266880" cy="2246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333399"/>
                </a:solidFill>
              </a:rPr>
              <a:t>※</a:t>
            </a:r>
            <a:endParaRPr kumimoji="1" lang="ja-JP" altLang="en-US" dirty="0">
              <a:solidFill>
                <a:srgbClr val="333399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903238" y="6525882"/>
            <a:ext cx="6259785" cy="2715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新規請求用の診断書新様式は、令和３年</a:t>
            </a:r>
            <a:r>
              <a:rPr kumimoji="1" lang="en-US" altLang="ja-JP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月から配布します。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846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DA299AC048A4B8EA9C1D19079C1A3220042E47160342C23429A9F47EB45950007" ma:contentTypeVersion="2" ma:contentTypeDescription="" ma:contentTypeScope="" ma:versionID="87918eb9e015356eeb0a46c1e1291fcf">
  <xsd:schema xmlns:xsd="http://www.w3.org/2001/XMLSchema" xmlns:p="http://schemas.microsoft.com/office/2006/metadata/properties" xmlns:ns2="8B97BE19-CDDD-400E-817A-CFDD13F7EC12" targetNamespace="http://schemas.microsoft.com/office/2006/metadata/properties" ma:root="true" ma:fieldsID="6dfb103be64c84caafc238fb89ca001b" ns2:_="">
    <xsd:import namespace="8B97BE19-CDDD-400E-817A-CFDD13F7EC12"/>
    <xsd:element name="properties">
      <xsd:complexType>
        <xsd:sequence>
          <xsd:element name="documentManagement">
            <xsd:complexType>
              <xsd:all>
                <xsd:element ref="ns2:ClassLarge" minOccurs="0"/>
                <xsd:element ref="ns2:ClassMedium" minOccurs="0"/>
                <xsd:element ref="ns2:ClassSmall" minOccurs="0"/>
                <xsd:element ref="ns2:GyoseiFile" minOccurs="0"/>
                <xsd:element ref="ns2:CreatedBy" minOccurs="0"/>
                <xsd:element ref="ns2:PreservationPeriod" minOccurs="0"/>
                <xsd:element ref="ns2:PreservationPeriodExpire" minOccurs="0"/>
                <xsd:element ref="ns2:CreatedDate" minOccurs="0"/>
                <xsd:element ref="ns2:FixationStatus" minOccurs="0"/>
                <xsd:element ref="ns2:EditorWithSpac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7BE19-CDDD-400E-817A-CFDD13F7EC12" elementFormDefault="qualified">
    <xsd:import namespace="http://schemas.microsoft.com/office/2006/documentManagement/types"/>
    <xsd:element name="ClassLarge" ma:index="8" nillable="true" ma:displayName="大分類" ma:hidden="true" ma:internalName="ClassLarge" ma:readOnly="true">
      <xsd:simpleType>
        <xsd:restriction base="dms:Unknown"/>
      </xsd:simpleType>
    </xsd:element>
    <xsd:element name="ClassMedium" ma:index="9" nillable="true" ma:displayName="中分類" ma:hidden="true" ma:internalName="ClassMedium" ma:readOnly="true">
      <xsd:simpleType>
        <xsd:restriction base="dms:Unknown"/>
      </xsd:simpleType>
    </xsd:element>
    <xsd:element name="ClassSmall" ma:index="10" nillable="true" ma:displayName="小分類" ma:hidden="true" ma:internalName="ClassSmall" ma:readOnly="true">
      <xsd:simpleType>
        <xsd:restriction base="dms:Unknown"/>
      </xsd:simpleType>
    </xsd:element>
    <xsd:element name="GyoseiFile" ma:index="11" nillable="true" ma:displayName="行政文書ファイル名" ma:hidden="true" ma:internalName="GyoseiFile" ma:readOnly="true">
      <xsd:simpleType>
        <xsd:restriction base="dms:Unknown"/>
      </xsd:simpleType>
    </xsd:element>
    <xsd:element name="CreatedBy" ma:index="12" nillable="true" ma:displayName="作成課/係・作成者" ma:hidden="true" ma:internalName="CreatedBy" ma:readOnly="true">
      <xsd:simpleType>
        <xsd:restriction base="dms:Unknown"/>
      </xsd:simpleType>
    </xsd:element>
    <xsd:element name="PreservationPeriod" ma:index="13" nillable="true" ma:displayName="保存期間" ma:hidden="true" ma:internalName="PreservationPeriod" ma:readOnly="true">
      <xsd:simpleType>
        <xsd:restriction base="dms:Unknown"/>
      </xsd:simpleType>
    </xsd:element>
    <xsd:element name="PreservationPeriodExpire" ma:index="14" nillable="true" ma:displayName="保存期間満了時期" ma:format="DateOnly" ma:hidden="true" ma:internalName="PreservationPeriodExpire" ma:readOnly="true">
      <xsd:simpleType>
        <xsd:restriction base="dms:Unknown"/>
      </xsd:simpleType>
    </xsd:element>
    <xsd:element name="CreatedDate" ma:index="15" nillable="true" ma:displayName="作成年月日" ma:hidden="true" ma:internalName="CreatedDate" ma:readOnly="true">
      <xsd:simpleType>
        <xsd:restriction base="dms:Unknown"/>
      </xsd:simpleType>
    </xsd:element>
    <xsd:element name="FixationStatus" ma:index="16" nillable="true" ma:displayName="確定状況" ma:hidden="true" ma:internalName="FixationStatus" ma:readOnly="true">
      <xsd:simpleType>
        <xsd:restriction base="dms:Unknown"/>
      </xsd:simpleType>
    </xsd:element>
    <xsd:element name="EditorWithSpace" ma:index="18" nillable="true" ma:displayName="更新者　　　　　　" ma:hidden="true" ma:internalName="EditorWithSpace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 ma:readOnly="true"/>
        <xsd:element ref="dc:title" minOccurs="0" maxOccurs="1" ma:index="17" ma:displayName="タイトル" ma:readOnly="tru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AE1C3D9-D72C-471C-B2C2-C6B4A04B0A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5C5CCC-B405-4C75-85A1-E0FDB55783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7BE19-CDDD-400E-817A-CFDD13F7EC1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AAEDD8F-4F39-4EEF-8FDC-8BC9853DDC6C}">
  <ds:schemaRefs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8B97BE19-CDDD-400E-817A-CFDD13F7EC12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5407</TotalTime>
  <Words>278</Words>
  <Application>Microsoft Office PowerPoint</Application>
  <PresentationFormat>ユーザー設定</PresentationFormat>
  <Paragraphs>28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Ｐ明朝</vt:lpstr>
      <vt:lpstr>ＭＳ 明朝</vt:lpstr>
      <vt:lpstr>メイリオ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宝島社</dc:creator>
  <cp:lastModifiedBy>幸野 和喜(kouno-kazuki.yp3)</cp:lastModifiedBy>
  <cp:revision>343</cp:revision>
  <cp:lastPrinted>2017-09-26T05:45:36Z</cp:lastPrinted>
  <dcterms:created xsi:type="dcterms:W3CDTF">2008-07-02T03:13:12Z</dcterms:created>
  <dcterms:modified xsi:type="dcterms:W3CDTF">2021-10-25T10:27:30Z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0x0101002DA299AC048A4B8EA9C1D19079C1A3220042E47160342C23429A9F47EB45950007</vt:lpwstr>
  </property>
</Properties>
</file>